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3" d="100"/>
          <a:sy n="113" d="100"/>
        </p:scale>
        <p:origin x="1974"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703459"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902772553"/>
              </p:ext>
            </p:extLst>
          </p:nvPr>
        </p:nvGraphicFramePr>
        <p:xfrm>
          <a:off x="307975" y="2515344"/>
          <a:ext cx="4465638" cy="2281808"/>
        </p:xfrm>
        <a:graphic>
          <a:graphicData uri="http://schemas.openxmlformats.org/drawingml/2006/table">
            <a:tbl>
              <a:tblPr/>
              <a:tblGrid>
                <a:gridCol w="4465638">
                  <a:extLst>
                    <a:ext uri="{9D8B030D-6E8A-4147-A177-3AD203B41FA5}">
                      <a16:colId xmlns:a16="http://schemas.microsoft.com/office/drawing/2014/main" val="20000"/>
                    </a:ext>
                  </a:extLst>
                </a:gridCol>
              </a:tblGrid>
              <a:tr h="228180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№151</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31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613187194"/>
              </p:ext>
            </p:extLst>
          </p:nvPr>
        </p:nvGraphicFramePr>
        <p:xfrm>
          <a:off x="5010813" y="6363038"/>
          <a:ext cx="4789072" cy="320040"/>
        </p:xfrm>
        <a:graphic>
          <a:graphicData uri="http://schemas.openxmlformats.org/drawingml/2006/table">
            <a:tbl>
              <a:tblPr/>
              <a:tblGrid>
                <a:gridCol w="4789072">
                  <a:extLst>
                    <a:ext uri="{9D8B030D-6E8A-4147-A177-3AD203B41FA5}">
                      <a16:colId xmlns:a16="http://schemas.microsoft.com/office/drawing/2014/main" val="20000"/>
                    </a:ext>
                  </a:extLst>
                </a:gridCol>
              </a:tblGrid>
              <a:tr h="1519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жылғы</a:t>
                      </a:r>
                      <a:r>
                        <a:rPr lang="ru-RU" sz="700" i="1" dirty="0">
                          <a:latin typeface="Times New Roman" panose="02020603050405020304" pitchFamily="18" charset="0"/>
                          <a:cs typeface="Times New Roman" panose="02020603050405020304" pitchFamily="18" charset="0"/>
                        </a:rPr>
                        <a:t> 02 </a:t>
                      </a:r>
                      <a:r>
                        <a:rPr lang="ru-RU" sz="700" i="1" dirty="0" err="1">
                          <a:latin typeface="Times New Roman" panose="02020603050405020304" pitchFamily="18" charset="0"/>
                          <a:cs typeface="Times New Roman" panose="02020603050405020304" pitchFamily="18" charset="0"/>
                        </a:rPr>
                        <a:t>тамыздағы</a:t>
                      </a:r>
                      <a:r>
                        <a:rPr lang="ru-RU" sz="700" i="1" dirty="0">
                          <a:latin typeface="Times New Roman" panose="02020603050405020304" pitchFamily="18" charset="0"/>
                          <a:cs typeface="Times New Roman" panose="02020603050405020304" pitchFamily="18" charset="0"/>
                        </a:rPr>
                        <a:t> № ҚР ДСМ-70 «</a:t>
                      </a:r>
                      <a:r>
                        <a:rPr lang="ru-RU" sz="700" i="1" dirty="0" err="1">
                          <a:latin typeface="Times New Roman" panose="02020603050405020304" pitchFamily="18" charset="0"/>
                          <a:cs typeface="Times New Roman" panose="02020603050405020304" pitchFamily="18" charset="0"/>
                        </a:rPr>
                        <a:t>Қалалық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және</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ауылдық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елді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мекендердегі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ауасының</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гигиеналық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бұйрығына</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сәйкес</a:t>
                      </a:r>
                      <a:r>
                        <a:rPr lang="ru-RU" sz="700" i="1" baseline="0"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75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4130" y="3774553"/>
            <a:ext cx="484028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31</a:t>
            </a:r>
            <a:r>
              <a:rPr lang="kk-KZ" altLang="ru-RU" sz="1200" b="1" dirty="0">
                <a:latin typeface="Times New Roman" panose="02020603050405020304" pitchFamily="18" charset="0"/>
                <a:cs typeface="Times New Roman" panose="02020603050405020304" pitchFamily="18" charset="0"/>
              </a:rPr>
              <a:t> мамырдағы </a:t>
            </a:r>
            <a:r>
              <a:rPr lang="ru-RU" altLang="ru-RU" sz="1200" b="1" dirty="0">
                <a:latin typeface="Times New Roman" panose="02020603050405020304" pitchFamily="18" charset="0"/>
                <a:cs typeface="Times New Roman" panose="02020603050405020304" pitchFamily="18" charset="0"/>
              </a:rPr>
              <a:t>Риддер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215991"/>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sz="1200" b="1" dirty="0">
                <a:latin typeface="Times New Roman" panose="02020603050405020304" pitchFamily="18" charset="0"/>
                <a:cs typeface="Times New Roman" panose="02020603050405020304" pitchFamily="18" charset="0"/>
              </a:rPr>
              <a:t>01 маусымға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31 мамыр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01 </a:t>
            </a:r>
            <a:r>
              <a:rPr lang="ru-RU" altLang="ru-RU" sz="1200" b="1" dirty="0" err="1">
                <a:latin typeface="Times New Roman" panose="02020603050405020304" pitchFamily="18" charset="0"/>
                <a:cs typeface="Times New Roman" panose="02020603050405020304" pitchFamily="18" charset="0"/>
              </a:rPr>
              <a:t>маусым</a:t>
            </a:r>
            <a:r>
              <a:rPr lang="kk-KZ"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Көшпелі бұлтты, жауын-шашынсыз. Жел солтүстік-батыстан соғады, күші 3-8 м/с. Ауа температурасы түнде 8-10, күндіз 27-29 жылы болады.</a:t>
            </a:r>
          </a:p>
          <a:p>
            <a:pPr algn="just">
              <a:spcBef>
                <a:spcPts val="0"/>
              </a:spcBef>
              <a:defRPr/>
            </a:pPr>
            <a:endParaRPr lang="kk-KZ" sz="1200" dirty="0">
              <a:solidFill>
                <a:prstClr val="black"/>
              </a:solidFill>
              <a:latin typeface="Times New Roman" pitchFamily="18" charset="0"/>
              <a:cs typeface="Times New Roman" pitchFamily="18" charset="0"/>
            </a:endParaRPr>
          </a:p>
          <a:p>
            <a:pPr algn="ctr">
              <a:spcBef>
                <a:spcPts val="0"/>
              </a:spcBef>
              <a:defRPr/>
            </a:pPr>
            <a:endParaRPr lang="ru-RU" altLang="ru-RU" sz="600" b="1" dirty="0">
              <a:latin typeface="Times New Roman" pitchFamily="18" charset="0"/>
              <a:cs typeface="Times New Roman" pitchFamily="18" charset="0"/>
            </a:endParaRP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02 </a:t>
            </a:r>
            <a:r>
              <a:rPr lang="ru-RU" altLang="ru-RU" sz="1200" b="1" dirty="0" err="1">
                <a:latin typeface="Times New Roman" pitchFamily="18" charset="0"/>
                <a:cs typeface="Times New Roman" pitchFamily="18" charset="0"/>
              </a:rPr>
              <a:t>маусымға</a:t>
            </a:r>
            <a:r>
              <a:rPr lang="kk-KZ"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kk-KZ" sz="1200" b="1" dirty="0">
                <a:latin typeface="Times New Roman" panose="02020603050405020304" pitchFamily="18" charset="0"/>
                <a:cs typeface="Times New Roman" panose="02020603050405020304" pitchFamily="18" charset="0"/>
              </a:rPr>
              <a:t>01 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02 </a:t>
            </a:r>
            <a:r>
              <a:rPr lang="ru-RU" sz="1200" b="1" dirty="0" err="1">
                <a:latin typeface="Times New Roman" panose="02020603050405020304" pitchFamily="18" charset="0"/>
                <a:cs typeface="Times New Roman" panose="02020603050405020304" pitchFamily="18" charset="0"/>
              </a:rPr>
              <a:t>маусым</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a:solidFill>
                  <a:prstClr val="black"/>
                </a:solidFill>
                <a:latin typeface="Times New Roman" pitchFamily="18" charset="0"/>
                <a:cs typeface="Times New Roman" pitchFamily="18" charset="0"/>
              </a:rPr>
              <a:t>Көшпелі бұлтты, жауын-шашынсыз. Жел шығыстан соғады, күші 3-8 м/с. Ауа температурасы 12-14 жылы болады. </a:t>
            </a:r>
          </a:p>
        </p:txBody>
      </p:sp>
      <p:sp>
        <p:nvSpPr>
          <p:cNvPr id="23" name="TextBox 13"/>
          <p:cNvSpPr txBox="1"/>
          <p:nvPr/>
        </p:nvSpPr>
        <p:spPr>
          <a:xfrm>
            <a:off x="5053762" y="3379249"/>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65264" y="2408527"/>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жиналуына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lvl="0"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3" name="Таблица 2">
            <a:extLst>
              <a:ext uri="{FF2B5EF4-FFF2-40B4-BE49-F238E27FC236}">
                <a16:creationId xmlns:a16="http://schemas.microsoft.com/office/drawing/2014/main" id="{D5118005-FB68-2A2E-B4E0-EB54583C6D8C}"/>
              </a:ext>
            </a:extLst>
          </p:cNvPr>
          <p:cNvGraphicFramePr>
            <a:graphicFrameLocks noGrp="1"/>
          </p:cNvGraphicFramePr>
          <p:nvPr>
            <p:extLst>
              <p:ext uri="{D42A27DB-BD31-4B8C-83A1-F6EECF244321}">
                <p14:modId xmlns:p14="http://schemas.microsoft.com/office/powerpoint/2010/main" val="2684700727"/>
              </p:ext>
            </p:extLst>
          </p:nvPr>
        </p:nvGraphicFramePr>
        <p:xfrm>
          <a:off x="5007215" y="4226728"/>
          <a:ext cx="4742988" cy="2079970"/>
        </p:xfrm>
        <a:graphic>
          <a:graphicData uri="http://schemas.openxmlformats.org/drawingml/2006/table">
            <a:tbl>
              <a:tblPr firstRow="1" bandRow="1">
                <a:tableStyleId>{5C22544A-7EE6-4342-B048-85BDC9FD1C3A}</a:tableStyleId>
              </a:tblPr>
              <a:tblGrid>
                <a:gridCol w="1792008">
                  <a:extLst>
                    <a:ext uri="{9D8B030D-6E8A-4147-A177-3AD203B41FA5}">
                      <a16:colId xmlns:a16="http://schemas.microsoft.com/office/drawing/2014/main" val="3583770891"/>
                    </a:ext>
                  </a:extLst>
                </a:gridCol>
                <a:gridCol w="1429718">
                  <a:extLst>
                    <a:ext uri="{9D8B030D-6E8A-4147-A177-3AD203B41FA5}">
                      <a16:colId xmlns:a16="http://schemas.microsoft.com/office/drawing/2014/main" val="1276116030"/>
                    </a:ext>
                  </a:extLst>
                </a:gridCol>
                <a:gridCol w="1521262">
                  <a:extLst>
                    <a:ext uri="{9D8B030D-6E8A-4147-A177-3AD203B41FA5}">
                      <a16:colId xmlns:a16="http://schemas.microsoft.com/office/drawing/2014/main" val="2096923049"/>
                    </a:ext>
                  </a:extLst>
                </a:gridCol>
              </a:tblGrid>
              <a:tr h="616930">
                <a:tc>
                  <a:txBody>
                    <a:bodyPr/>
                    <a:lstStyle/>
                    <a:p>
                      <a:pPr algn="ctr"/>
                      <a:endParaRPr lang="ru-RU" sz="1000" dirty="0">
                        <a:solidFill>
                          <a:schemeClr val="tx1"/>
                        </a:solidFill>
                        <a:latin typeface="Times New Roman" panose="02020603050405020304" pitchFamily="18" charset="0"/>
                        <a:cs typeface="Times New Roman" panose="02020603050405020304" pitchFamily="18" charset="0"/>
                      </a:endParaRPr>
                    </a:p>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ШЖШм.б</a:t>
                      </a:r>
                      <a:r>
                        <a:rPr lang="ru-RU" sz="1000" dirty="0">
                          <a:solidFill>
                            <a:schemeClr val="tx1"/>
                          </a:solidFill>
                          <a:latin typeface="Times New Roman" panose="02020603050405020304" pitchFamily="18" charset="0"/>
                          <a:cs typeface="Times New Roman" panose="02020603050405020304" pitchFamily="18" charset="0"/>
                        </a:rPr>
                        <a:t>.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106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32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0,064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106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6491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1,298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106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0,504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106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0,012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106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0,313</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1061">
                <a:tc>
                  <a:txBody>
                    <a:bodyPr/>
                    <a:lstStyle/>
                    <a:p>
                      <a:r>
                        <a:rPr lang="ru-RU" sz="10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44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0,222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43300253"/>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В. 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7В</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Семипалатинская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37125" y="6236004"/>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81970" y="5867777"/>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Жиембаева Д.А. / Акылбаева М.М. </a:t>
            </a:r>
          </a:p>
        </p:txBody>
      </p:sp>
      <p:graphicFrame>
        <p:nvGraphicFramePr>
          <p:cNvPr id="20" name="Таблица 19"/>
          <p:cNvGraphicFramePr/>
          <p:nvPr>
            <p:extLst>
              <p:ext uri="{D42A27DB-BD31-4B8C-83A1-F6EECF244321}">
                <p14:modId xmlns:p14="http://schemas.microsoft.com/office/powerpoint/2010/main" val="3630647364"/>
              </p:ext>
            </p:extLst>
          </p:nvPr>
        </p:nvGraphicFramePr>
        <p:xfrm>
          <a:off x="5277484" y="490845"/>
          <a:ext cx="4167505" cy="772416"/>
        </p:xfrm>
        <a:graphic>
          <a:graphicData uri="http://schemas.openxmlformats.org/drawingml/2006/table">
            <a:tbl>
              <a:tblPr/>
              <a:tblGrid>
                <a:gridCol w="1115922">
                  <a:extLst>
                    <a:ext uri="{9D8B030D-6E8A-4147-A177-3AD203B41FA5}">
                      <a16:colId xmlns:a16="http://schemas.microsoft.com/office/drawing/2014/main" val="20000"/>
                    </a:ext>
                  </a:extLst>
                </a:gridCol>
                <a:gridCol w="3051583">
                  <a:extLst>
                    <a:ext uri="{9D8B030D-6E8A-4147-A177-3AD203B41FA5}">
                      <a16:colId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0,12 ≤ 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0,24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66465136"/>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val="20000"/>
                    </a:ext>
                  </a:extLst>
                </a:gridCol>
                <a:gridCol w="2056680">
                  <a:extLst>
                    <a:ext uri="{9D8B030D-6E8A-4147-A177-3AD203B41FA5}">
                      <a16:colId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86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ru-RU" sz="800" dirty="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208-662,</a:t>
                      </a:r>
                      <a:r>
                        <a:rPr lang="kk-KZ" sz="800" baseline="0" dirty="0">
                          <a:latin typeface="Times New Roman" panose="02020603050405020304" pitchFamily="18" charset="0"/>
                          <a:cs typeface="Times New Roman" panose="02020603050405020304" pitchFamily="18" charset="0"/>
                        </a:rPr>
                        <a:t> 208-664</a:t>
                      </a:r>
                      <a:endParaRPr sz="800" u="none"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u="none"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u="none"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20881</TotalTime>
  <Words>594</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4337</cp:revision>
  <cp:lastPrinted>2021-07-01T03:56:27Z</cp:lastPrinted>
  <dcterms:created xsi:type="dcterms:W3CDTF">2018-03-27T06:03:00Z</dcterms:created>
  <dcterms:modified xsi:type="dcterms:W3CDTF">2026-05-31T06:16:50Z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